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2"/>
  </p:notesMasterIdLst>
  <p:sldIdLst>
    <p:sldId id="259" r:id="rId2"/>
    <p:sldId id="258" r:id="rId3"/>
    <p:sldId id="256" r:id="rId4"/>
    <p:sldId id="265" r:id="rId5"/>
    <p:sldId id="257" r:id="rId6"/>
    <p:sldId id="262" r:id="rId7"/>
    <p:sldId id="264" r:id="rId8"/>
    <p:sldId id="269" r:id="rId9"/>
    <p:sldId id="270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90" autoAdjust="0"/>
  </p:normalViewPr>
  <p:slideViewPr>
    <p:cSldViewPr>
      <p:cViewPr varScale="1">
        <p:scale>
          <a:sx n="99" d="100"/>
          <a:sy n="9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FE1DA-071F-4678-9E24-5E5E4B211F15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23D73-64F3-4175-BE3E-71EA38F05A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90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8.jpeg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3" Type="http://schemas.microsoft.com/office/2007/relationships/hdphoto" Target="../media/hdphoto12.wdp"/><Relationship Id="rId7" Type="http://schemas.openxmlformats.org/officeDocument/2006/relationships/image" Target="../media/image25.jpeg"/><Relationship Id="rId12" Type="http://schemas.openxmlformats.org/officeDocument/2006/relationships/image" Target="../media/image28.jpeg"/><Relationship Id="rId17" Type="http://schemas.openxmlformats.org/officeDocument/2006/relationships/image" Target="../media/image31.jpeg"/><Relationship Id="rId2" Type="http://schemas.openxmlformats.org/officeDocument/2006/relationships/image" Target="../media/image22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microsoft.com/office/2007/relationships/hdphoto" Target="../media/hdphoto15.wdp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26.jpe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jpeg"/><Relationship Id="rId3" Type="http://schemas.openxmlformats.org/officeDocument/2006/relationships/image" Target="../media/image33.jpeg"/><Relationship Id="rId7" Type="http://schemas.microsoft.com/office/2007/relationships/hdphoto" Target="../media/hdphoto19.wdp"/><Relationship Id="rId12" Type="http://schemas.openxmlformats.org/officeDocument/2006/relationships/image" Target="../media/image3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microsoft.com/office/2007/relationships/hdphoto" Target="../media/hdphoto18.wdp"/><Relationship Id="rId15" Type="http://schemas.microsoft.com/office/2007/relationships/hdphoto" Target="../media/hdphoto21.wdp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microsoft.com/office/2007/relationships/hdphoto" Target="../media/hdphoto20.wdp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7585" y="2996952"/>
            <a:ext cx="7632848" cy="1812032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ГБУЗ </a:t>
            </a:r>
            <a:br>
              <a:rPr lang="ru-RU" sz="6000" dirty="0" smtClean="0">
                <a:solidFill>
                  <a:srgbClr val="C00000"/>
                </a:solidFill>
              </a:rPr>
            </a:br>
            <a:r>
              <a:rPr lang="ru-RU" sz="6000" dirty="0" smtClean="0">
                <a:solidFill>
                  <a:srgbClr val="C00000"/>
                </a:solidFill>
              </a:rPr>
              <a:t>      «Баунтовская ЦРБ»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869160"/>
            <a:ext cx="8208912" cy="136815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5400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Республика Бурятия, Баунтовский район, </a:t>
            </a:r>
          </a:p>
          <a:p>
            <a:pPr algn="ctr">
              <a:spcBef>
                <a:spcPts val="0"/>
              </a:spcBef>
            </a:pPr>
            <a:r>
              <a:rPr lang="ru-RU" sz="2400" b="1" dirty="0" err="1" smtClean="0">
                <a:solidFill>
                  <a:srgbClr val="002060"/>
                </a:solidFill>
              </a:rPr>
              <a:t>с.Багдарин</a:t>
            </a:r>
            <a:r>
              <a:rPr lang="ru-RU" sz="2400" b="1" dirty="0" smtClean="0">
                <a:solidFill>
                  <a:srgbClr val="002060"/>
                </a:solidFill>
              </a:rPr>
              <a:t>, ул.Ленина, 127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21" y="174171"/>
            <a:ext cx="1742662" cy="17426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35" t="55258" r="6014" b="7767"/>
          <a:stretch/>
        </p:blipFill>
        <p:spPr>
          <a:xfrm>
            <a:off x="2483768" y="863443"/>
            <a:ext cx="1688245" cy="16757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 descr="C:\Users\ноут\Desktop\фото2017\конференция2017\DSC_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8236" t="40564" r="26339" b="5177"/>
          <a:stretch>
            <a:fillRect/>
          </a:stretch>
        </p:blipFill>
        <p:spPr bwMode="auto">
          <a:xfrm>
            <a:off x="4714876" y="285728"/>
            <a:ext cx="321471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3176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34" b="19354"/>
          <a:stretch/>
        </p:blipFill>
        <p:spPr bwMode="auto">
          <a:xfrm>
            <a:off x="502101" y="1484784"/>
            <a:ext cx="8175921" cy="4463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2267" y="332656"/>
            <a:ext cx="701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Приглашаем на работу в Баунтовский эвенкийский район!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3532" y="6074550"/>
            <a:ext cx="5361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8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8440" y="-99392"/>
            <a:ext cx="3403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Контактные данные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921011"/>
            <a:ext cx="38164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Главный врач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Алексей Викторович Карлов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8 (301-53) 41-1-17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5879" y="912071"/>
            <a:ext cx="65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2492896"/>
            <a:ext cx="511947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Заместитель главного врача по лечебной части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Нина Васильевна Осипова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8 (301-53) 41-1-46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3405" y="2308230"/>
            <a:ext cx="65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8676" y="4088105"/>
            <a:ext cx="42833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Начальник отдела кадров</a:t>
            </a:r>
          </a:p>
          <a:p>
            <a:r>
              <a:rPr lang="ru-RU" sz="2000" b="1" dirty="0" err="1" smtClean="0">
                <a:solidFill>
                  <a:srgbClr val="C00000"/>
                </a:solidFill>
              </a:rPr>
              <a:t>Говенько</a:t>
            </a:r>
            <a:r>
              <a:rPr lang="ru-RU" sz="2000" b="1" dirty="0" smtClean="0">
                <a:solidFill>
                  <a:srgbClr val="C00000"/>
                </a:solidFill>
              </a:rPr>
              <a:t> Олеся </a:t>
            </a:r>
            <a:r>
              <a:rPr lang="ru-RU" sz="2000" b="1" dirty="0" err="1" smtClean="0">
                <a:solidFill>
                  <a:srgbClr val="C00000"/>
                </a:solidFill>
              </a:rPr>
              <a:t>Серегеевна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8 (301-53) 40-0-88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1728" y="4589094"/>
            <a:ext cx="65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8388" y="5445224"/>
            <a:ext cx="6443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Приемная/факс: </a:t>
            </a:r>
            <a:r>
              <a:rPr lang="ru-RU" b="1" dirty="0" smtClean="0">
                <a:solidFill>
                  <a:srgbClr val="002060"/>
                </a:solidFill>
              </a:rPr>
              <a:t>8 (301-53) 41-3-14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Адрес электронной почты: </a:t>
            </a:r>
            <a:r>
              <a:rPr lang="en-US" sz="2000" b="1" i="1" dirty="0" smtClean="0">
                <a:solidFill>
                  <a:srgbClr val="002060"/>
                </a:solidFill>
              </a:rPr>
              <a:t>baunt_hospital@rambler.ru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Z:\ФОТО перенос\фото администрации\IMG_90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t="25782" r="23672" b="11483"/>
          <a:stretch/>
        </p:blipFill>
        <p:spPr bwMode="auto">
          <a:xfrm>
            <a:off x="5787564" y="2222967"/>
            <a:ext cx="2025844" cy="1638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35875" r="35670" b="7936"/>
          <a:stretch/>
        </p:blipFill>
        <p:spPr>
          <a:xfrm>
            <a:off x="5783045" y="530459"/>
            <a:ext cx="2094744" cy="167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66" t="2098" r="21638" b="32841"/>
          <a:stretch/>
        </p:blipFill>
        <p:spPr>
          <a:xfrm>
            <a:off x="6045433" y="3902552"/>
            <a:ext cx="1439109" cy="165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451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10" y="2273399"/>
            <a:ext cx="4806098" cy="3870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0" y="404664"/>
            <a:ext cx="4861287" cy="3532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983809">
            <a:off x="3373305" y="2959097"/>
            <a:ext cx="1223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Читинская область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2319939" y="2637351"/>
            <a:ext cx="7777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/>
              <a:t>р.Бурятия</a:t>
            </a:r>
            <a:endParaRPr lang="ru-RU" sz="1100" dirty="0"/>
          </a:p>
        </p:txBody>
      </p:sp>
      <p:sp>
        <p:nvSpPr>
          <p:cNvPr id="9" name="TextBox 8"/>
          <p:cNvSpPr txBox="1"/>
          <p:nvPr/>
        </p:nvSpPr>
        <p:spPr>
          <a:xfrm rot="19902004">
            <a:off x="1306497" y="1783018"/>
            <a:ext cx="121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Иркутская область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95399" y="-149334"/>
            <a:ext cx="62683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ea typeface="Times New Roman"/>
              </a:rPr>
              <a:t>Социально-экономическая характеристика района.</a:t>
            </a:r>
            <a:r>
              <a:rPr lang="ru-RU" sz="2000" b="1" dirty="0">
                <a:solidFill>
                  <a:srgbClr val="FF0000"/>
                </a:solidFill>
                <a:ea typeface="Times New Roman"/>
              </a:rPr>
              <a:t> </a:t>
            </a:r>
            <a:endParaRPr lang="ru-RU" sz="2000" dirty="0">
              <a:solidFill>
                <a:prstClr val="black"/>
              </a:solidFill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7" y="517001"/>
            <a:ext cx="4067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3133" y="400866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Баунтовская ЦРБ – многопрофильное лечебное учреждение,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в ее составе:</a:t>
            </a: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врачебных амбулатории, </a:t>
            </a: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7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фельдшерско-акушерских пунктов,</a:t>
            </a: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поликлиника на 150 посещений в с. Багдарин,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 </a:t>
            </a: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5 специализированных отделений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на 59 койки: </a:t>
            </a:r>
          </a:p>
          <a:p>
            <a:pPr marR="0" lvl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kern="0" noProof="0" dirty="0" smtClean="0">
                <a:solidFill>
                  <a:srgbClr val="C00000"/>
                </a:solidFill>
              </a:rPr>
              <a:t>     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хирургическое, инфекционное, родильное, </a:t>
            </a:r>
          </a:p>
          <a:p>
            <a:pPr marR="0" lvl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kern="0" dirty="0">
                <a:solidFill>
                  <a:srgbClr val="0070C0"/>
                </a:solidFill>
              </a:rPr>
              <a:t> </a:t>
            </a:r>
            <a:r>
              <a:rPr lang="ru-RU" sz="1400" b="1" kern="0" dirty="0" smtClean="0">
                <a:solidFill>
                  <a:srgbClr val="0070C0"/>
                </a:solidFill>
              </a:rPr>
              <a:t>    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детское и терапевтическое. </a:t>
            </a:r>
          </a:p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43591" y="63093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района – 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8788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4076" y="5851143"/>
            <a:ext cx="3474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Площадь района – 66,8 тыс. кв. км.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60032" y="533929"/>
            <a:ext cx="42807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rgbClr val="C00000"/>
                </a:solidFill>
                <a:latin typeface="Arial" charset="0"/>
              </a:rPr>
              <a:t>Баунтовский эвенкийский район </a:t>
            </a:r>
            <a:r>
              <a:rPr lang="ru-RU" sz="1200" b="1" i="1" dirty="0">
                <a:solidFill>
                  <a:srgbClr val="0070C0"/>
                </a:solidFill>
                <a:latin typeface="Arial" charset="0"/>
              </a:rPr>
              <a:t>расположен в северо-восточной части Республики Бурятия. </a:t>
            </a:r>
            <a:endParaRPr lang="ru-RU" sz="1200" b="1" i="1" dirty="0" smtClean="0">
              <a:solidFill>
                <a:srgbClr val="0070C0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0070C0"/>
                </a:solidFill>
                <a:latin typeface="Arial" charset="0"/>
              </a:rPr>
              <a:t>Его </a:t>
            </a:r>
            <a:r>
              <a:rPr lang="ru-RU" sz="1200" b="1" i="1" dirty="0">
                <a:solidFill>
                  <a:srgbClr val="0070C0"/>
                </a:solidFill>
                <a:latin typeface="Arial" charset="0"/>
              </a:rPr>
              <a:t>площадь составляет 66876 кв. км., практически пятую часть территории республики.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rgbClr val="0070C0"/>
                </a:solidFill>
                <a:latin typeface="Arial" charset="0"/>
              </a:rPr>
              <a:t>Это край необъятной тайги, чистейших рек и озер, край золотодобычи, исконная земля эвенков – </a:t>
            </a:r>
            <a:r>
              <a:rPr lang="ru-RU" sz="1200" b="1" i="1" dirty="0" err="1">
                <a:solidFill>
                  <a:srgbClr val="0070C0"/>
                </a:solidFill>
                <a:latin typeface="Arial" charset="0"/>
              </a:rPr>
              <a:t>оленных</a:t>
            </a:r>
            <a:r>
              <a:rPr lang="ru-RU" sz="1200" b="1" i="1" dirty="0">
                <a:solidFill>
                  <a:srgbClr val="0070C0"/>
                </a:solidFill>
                <a:latin typeface="Arial" charset="0"/>
              </a:rPr>
              <a:t> людей. Суровая  таежная земля примет вас с любовью и гостеприимством! </a:t>
            </a:r>
          </a:p>
        </p:txBody>
      </p:sp>
    </p:spTree>
    <p:extLst>
      <p:ext uri="{BB962C8B-B14F-4D97-AF65-F5344CB8AC3E}">
        <p14:creationId xmlns:p14="http://schemas.microsoft.com/office/powerpoint/2010/main" val="1849167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548680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908" y="3295388"/>
            <a:ext cx="45241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1200" b="1" kern="0" dirty="0" smtClean="0">
                <a:solidFill>
                  <a:srgbClr val="0070C0"/>
                </a:solidFill>
                <a:cs typeface="Times New Roman" pitchFamily="18" charset="0"/>
              </a:rPr>
              <a:t>        </a:t>
            </a:r>
            <a:r>
              <a:rPr lang="ru-RU" sz="1400" b="1" kern="0" dirty="0" smtClean="0">
                <a:solidFill>
                  <a:srgbClr val="C00000"/>
                </a:solidFill>
                <a:cs typeface="Times New Roman" pitchFamily="18" charset="0"/>
              </a:rPr>
              <a:t>В  </a:t>
            </a:r>
            <a:r>
              <a:rPr lang="ru-RU" sz="1400" b="1" kern="0" dirty="0">
                <a:solidFill>
                  <a:srgbClr val="C00000"/>
                </a:solidFill>
                <a:cs typeface="Times New Roman" pitchFamily="18" charset="0"/>
              </a:rPr>
              <a:t>ЦРБ о</a:t>
            </a:r>
            <a:r>
              <a:rPr lang="ru-RU" sz="1400" b="1" kern="0" dirty="0">
                <a:solidFill>
                  <a:srgbClr val="C00000"/>
                </a:solidFill>
              </a:rPr>
              <a:t>казывается медицинская помощь по следующим </a:t>
            </a:r>
            <a:r>
              <a:rPr lang="ru-RU" sz="1400" b="1" kern="0" dirty="0" smtClean="0">
                <a:solidFill>
                  <a:srgbClr val="C00000"/>
                </a:solidFill>
              </a:rPr>
              <a:t>специальностям:</a:t>
            </a:r>
            <a:endParaRPr lang="ru-RU" sz="1400" b="1" kern="0" dirty="0" smtClean="0">
              <a:solidFill>
                <a:srgbClr val="0070C0"/>
              </a:solidFill>
            </a:endParaRP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 smtClean="0">
                <a:solidFill>
                  <a:srgbClr val="0070C0"/>
                </a:solidFill>
              </a:rPr>
              <a:t>акушерство-гинекология </a:t>
            </a:r>
            <a:r>
              <a:rPr lang="ru-RU" sz="1200" b="1" kern="0" dirty="0" smtClean="0">
                <a:solidFill>
                  <a:srgbClr val="0070C0"/>
                </a:solidFill>
              </a:rPr>
              <a:t>(8 коек) </a:t>
            </a: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 smtClean="0">
                <a:solidFill>
                  <a:srgbClr val="0070C0"/>
                </a:solidFill>
              </a:rPr>
              <a:t>хирургия </a:t>
            </a:r>
            <a:r>
              <a:rPr lang="ru-RU" sz="1200" b="1" kern="0" dirty="0" smtClean="0">
                <a:solidFill>
                  <a:srgbClr val="0070C0"/>
                </a:solidFill>
              </a:rPr>
              <a:t>(18 коек) </a:t>
            </a: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>
                <a:solidFill>
                  <a:srgbClr val="0070C0"/>
                </a:solidFill>
              </a:rPr>
              <a:t>т</a:t>
            </a:r>
            <a:r>
              <a:rPr lang="ru-RU" sz="1400" b="1" kern="0" dirty="0" smtClean="0">
                <a:solidFill>
                  <a:srgbClr val="0070C0"/>
                </a:solidFill>
              </a:rPr>
              <a:t>ерапия </a:t>
            </a:r>
            <a:r>
              <a:rPr lang="ru-RU" sz="1200" b="1" kern="0" dirty="0" smtClean="0">
                <a:solidFill>
                  <a:srgbClr val="0070C0"/>
                </a:solidFill>
              </a:rPr>
              <a:t>(20 коек) </a:t>
            </a: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>
                <a:solidFill>
                  <a:srgbClr val="0070C0"/>
                </a:solidFill>
              </a:rPr>
              <a:t>п</a:t>
            </a:r>
            <a:r>
              <a:rPr lang="ru-RU" sz="1400" b="1" kern="0" dirty="0" smtClean="0">
                <a:solidFill>
                  <a:srgbClr val="0070C0"/>
                </a:solidFill>
              </a:rPr>
              <a:t>едиатрия </a:t>
            </a:r>
            <a:r>
              <a:rPr lang="ru-RU" sz="1200" b="1" kern="0" dirty="0" smtClean="0">
                <a:solidFill>
                  <a:srgbClr val="0070C0"/>
                </a:solidFill>
              </a:rPr>
              <a:t>(40 посещений в смену)</a:t>
            </a: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 smtClean="0">
                <a:solidFill>
                  <a:srgbClr val="0070C0"/>
                </a:solidFill>
              </a:rPr>
              <a:t>отоларингология</a:t>
            </a:r>
            <a:r>
              <a:rPr lang="ru-RU" sz="1400" b="1" kern="0" dirty="0">
                <a:solidFill>
                  <a:srgbClr val="0070C0"/>
                </a:solidFill>
              </a:rPr>
              <a:t>, </a:t>
            </a:r>
            <a:endParaRPr lang="ru-RU" sz="1400" b="1" kern="0" dirty="0" smtClean="0">
              <a:solidFill>
                <a:srgbClr val="0070C0"/>
              </a:solidFill>
            </a:endParaRP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 smtClean="0">
                <a:solidFill>
                  <a:srgbClr val="0070C0"/>
                </a:solidFill>
              </a:rPr>
              <a:t>фтизиатрия</a:t>
            </a:r>
            <a:r>
              <a:rPr lang="ru-RU" sz="1400" b="1" kern="0" dirty="0">
                <a:solidFill>
                  <a:srgbClr val="0070C0"/>
                </a:solidFill>
              </a:rPr>
              <a:t>, </a:t>
            </a:r>
            <a:endParaRPr lang="ru-RU" sz="1400" b="1" kern="0" dirty="0" smtClean="0">
              <a:solidFill>
                <a:srgbClr val="0070C0"/>
              </a:solidFill>
            </a:endParaRP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 smtClean="0">
                <a:solidFill>
                  <a:srgbClr val="0070C0"/>
                </a:solidFill>
              </a:rPr>
              <a:t>офтальмология</a:t>
            </a:r>
            <a:r>
              <a:rPr lang="ru-RU" sz="1400" b="1" kern="0" dirty="0">
                <a:solidFill>
                  <a:srgbClr val="0070C0"/>
                </a:solidFill>
              </a:rPr>
              <a:t>, </a:t>
            </a:r>
            <a:endParaRPr lang="ru-RU" sz="1400" b="1" kern="0" dirty="0" smtClean="0">
              <a:solidFill>
                <a:srgbClr val="0070C0"/>
              </a:solidFill>
            </a:endParaRP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 smtClean="0">
                <a:solidFill>
                  <a:srgbClr val="0070C0"/>
                </a:solidFill>
              </a:rPr>
              <a:t>дерматовенерология</a:t>
            </a:r>
            <a:r>
              <a:rPr lang="ru-RU" sz="1400" b="1" kern="0" dirty="0">
                <a:solidFill>
                  <a:srgbClr val="0070C0"/>
                </a:solidFill>
              </a:rPr>
              <a:t>, </a:t>
            </a:r>
            <a:endParaRPr lang="ru-RU" sz="1400" b="1" kern="0" dirty="0" smtClean="0">
              <a:solidFill>
                <a:srgbClr val="0070C0"/>
              </a:solidFill>
            </a:endParaRP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 smtClean="0">
                <a:solidFill>
                  <a:srgbClr val="0070C0"/>
                </a:solidFill>
              </a:rPr>
              <a:t>стоматология</a:t>
            </a:r>
            <a:r>
              <a:rPr lang="ru-RU" sz="1400" b="1" kern="0" dirty="0">
                <a:solidFill>
                  <a:srgbClr val="0070C0"/>
                </a:solidFill>
              </a:rPr>
              <a:t>, </a:t>
            </a:r>
            <a:endParaRPr lang="ru-RU" sz="1400" b="1" kern="0" dirty="0" smtClean="0">
              <a:solidFill>
                <a:srgbClr val="0070C0"/>
              </a:solidFill>
            </a:endParaRPr>
          </a:p>
          <a:p>
            <a:pPr marL="285750" lvl="0" indent="-285750" algn="just">
              <a:buFont typeface="Wingdings" pitchFamily="2" charset="2"/>
              <a:buChar char="ü"/>
              <a:defRPr/>
            </a:pPr>
            <a:r>
              <a:rPr lang="ru-RU" sz="1400" b="1" kern="0" dirty="0" smtClean="0">
                <a:solidFill>
                  <a:srgbClr val="0070C0"/>
                </a:solidFill>
              </a:rPr>
              <a:t>инфекционные болезни (6 коек).</a:t>
            </a:r>
            <a:endParaRPr lang="ru-RU" sz="1400" kern="0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776" y="436352"/>
            <a:ext cx="45241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Больница укомплектована современным диагностическим оборудованием:</a:t>
            </a:r>
            <a:r>
              <a:rPr kumimoji="0" lang="ru-RU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работает кабинет рентгенодиагностики; 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  проводятся УЗИ-исследования любого органа;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  имеется эндоскопическая аппаратура;</a:t>
            </a:r>
          </a:p>
          <a:p>
            <a:pPr marL="263525" marR="0" lvl="0" indent="-26352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1400" b="1" kern="0" dirty="0">
                <a:solidFill>
                  <a:srgbClr val="0070C0"/>
                </a:solidFill>
              </a:rPr>
              <a:t>н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а достаточном высоком уровне оснащена                         лаборатория иммуноферментного анализа; </a:t>
            </a:r>
          </a:p>
          <a:p>
            <a:pPr marL="263525" marR="0" lvl="0" indent="-26352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лаборатория клинической диагностики           проводит все биохимические и клинические анализы, которые входят в современные стандарты.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57" y="550049"/>
            <a:ext cx="1998502" cy="1815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54" y="540622"/>
            <a:ext cx="2148265" cy="1904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D:\фото\оборудование по нацпроекту\DCIM\100NIKON\DSCN27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013127" y="2268749"/>
            <a:ext cx="1742618" cy="205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D:\фото\оборудование по нацпроекту\DCIM\100NIKON\DSCN27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85341" y="2393366"/>
            <a:ext cx="2015647" cy="174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84" y="4145756"/>
            <a:ext cx="2163763" cy="1641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41" y="4131831"/>
            <a:ext cx="2122494" cy="1627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9962" y="6237312"/>
            <a:ext cx="8355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Штаты: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врачей 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25, Средний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медперсонал – 97</a:t>
            </a:r>
          </a:p>
        </p:txBody>
      </p:sp>
    </p:spTree>
    <p:extLst>
      <p:ext uri="{BB962C8B-B14F-4D97-AF65-F5344CB8AC3E}">
        <p14:creationId xmlns:p14="http://schemas.microsoft.com/office/powerpoint/2010/main" val="338904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-99392"/>
            <a:ext cx="6430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Предлагаемые вакансии для соискателей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2365" r="1340" b="21924"/>
          <a:stretch/>
        </p:blipFill>
        <p:spPr>
          <a:xfrm>
            <a:off x="5580112" y="2253338"/>
            <a:ext cx="3185659" cy="1921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58" r="7217" b="15190"/>
          <a:stretch/>
        </p:blipFill>
        <p:spPr>
          <a:xfrm>
            <a:off x="5580112" y="367554"/>
            <a:ext cx="3208866" cy="19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4" t="2887" b="11705"/>
          <a:stretch/>
        </p:blipFill>
        <p:spPr>
          <a:xfrm>
            <a:off x="5580113" y="4223398"/>
            <a:ext cx="3208865" cy="188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61485" y="991037"/>
            <a:ext cx="357687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2 врача общей практики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в</a:t>
            </a:r>
            <a:r>
              <a:rPr lang="ru-RU" sz="2000" b="1" dirty="0" smtClean="0">
                <a:solidFill>
                  <a:srgbClr val="C00000"/>
                </a:solidFill>
              </a:rPr>
              <a:t>рач - терапевт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1 врач - педиатр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1 врач психиатр-нарколог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1 врач - невролог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1 врач – лаборант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1 врач – </a:t>
            </a:r>
            <a:r>
              <a:rPr lang="ru-RU" sz="2000" b="1" dirty="0" err="1" smtClean="0">
                <a:solidFill>
                  <a:srgbClr val="C00000"/>
                </a:solidFill>
              </a:rPr>
              <a:t>эндоскопист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1 врач – </a:t>
            </a:r>
            <a:r>
              <a:rPr lang="ru-RU" sz="2000" b="1" dirty="0" err="1" smtClean="0">
                <a:solidFill>
                  <a:srgbClr val="C00000"/>
                </a:solidFill>
              </a:rPr>
              <a:t>неотолог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1 врач - методист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62926" y="4649000"/>
            <a:ext cx="23479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sz="2400" b="1" dirty="0">
                <a:solidFill>
                  <a:srgbClr val="C00000"/>
                </a:solidFill>
              </a:rPr>
              <a:t>4 </a:t>
            </a:r>
            <a:r>
              <a:rPr lang="ru-RU" sz="2400" b="1" dirty="0" smtClean="0">
                <a:solidFill>
                  <a:srgbClr val="C00000"/>
                </a:solidFill>
              </a:rPr>
              <a:t>фельдшера</a:t>
            </a:r>
            <a:endParaRPr lang="ru-RU" sz="2400" b="1" dirty="0">
              <a:solidFill>
                <a:srgbClr val="C00000"/>
              </a:solidFill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2400" b="1" dirty="0">
                <a:solidFill>
                  <a:srgbClr val="C00000"/>
                </a:solidFill>
              </a:rPr>
              <a:t>4 </a:t>
            </a:r>
            <a:r>
              <a:rPr lang="ru-RU" sz="2400" b="1" dirty="0" err="1" smtClean="0">
                <a:solidFill>
                  <a:srgbClr val="C00000"/>
                </a:solidFill>
              </a:rPr>
              <a:t>мед.сестры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590927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Зарплата от 35 </a:t>
            </a:r>
            <a:r>
              <a:rPr lang="ru-RU" sz="2000" b="1" dirty="0" err="1" smtClean="0">
                <a:solidFill>
                  <a:srgbClr val="0070C0"/>
                </a:solidFill>
              </a:rPr>
              <a:t>тыс.руб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9216" y="3976438"/>
            <a:ext cx="1961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Зарплата от 23 </a:t>
            </a:r>
          </a:p>
          <a:p>
            <a:pPr algn="r"/>
            <a:r>
              <a:rPr lang="ru-RU" sz="2000" b="1" dirty="0" err="1" smtClean="0">
                <a:solidFill>
                  <a:srgbClr val="0070C0"/>
                </a:solidFill>
              </a:rPr>
              <a:t>тыс.руб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890011"/>
            <a:ext cx="3137375" cy="2091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56451" y="6310697"/>
            <a:ext cx="7725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График работы: с 08:00 до 16:12 – продолжительность 7ч. 12мин.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06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7324" y="-57630"/>
            <a:ext cx="6297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Предполагаемые меры социальной поддержки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696" y="2674018"/>
            <a:ext cx="3195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Наличие компенсационных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 выплат на проезд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779057"/>
            <a:ext cx="304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 ЦРБ имеется гостиница </a:t>
            </a:r>
          </a:p>
          <a:p>
            <a:r>
              <a:rPr lang="ru-RU" dirty="0" smtClean="0"/>
              <a:t>для командированных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48680"/>
            <a:ext cx="870456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i="1" dirty="0" smtClean="0"/>
              <a:t>При приеме на работу медики обеспечиваются жильем, </a:t>
            </a:r>
          </a:p>
          <a:p>
            <a:r>
              <a:rPr lang="ru-RU" i="1" dirty="0"/>
              <a:t> </a:t>
            </a:r>
            <a:r>
              <a:rPr lang="ru-RU" i="1" dirty="0" smtClean="0"/>
              <a:t>    имеются благоустроенные квартиры.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В 2018 г. планируется строительство трёхквартирного дома для врачей.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Наличие детских садов</a:t>
            </a:r>
            <a:r>
              <a:rPr lang="ru-RU" sz="2000" i="1" dirty="0"/>
              <a:t> </a:t>
            </a:r>
            <a:r>
              <a:rPr lang="ru-RU" sz="2000" i="1" dirty="0" smtClean="0"/>
              <a:t>и школ содействие в устройстве.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i="1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2443" y="3477182"/>
            <a:ext cx="34800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</a:rPr>
              <a:t>Подъемные</a:t>
            </a:r>
            <a:endParaRPr lang="ru-RU" dirty="0">
              <a:solidFill>
                <a:prstClr val="black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</a:rPr>
              <a:t>Компенсация </a:t>
            </a:r>
            <a:r>
              <a:rPr lang="ru-RU" dirty="0">
                <a:solidFill>
                  <a:prstClr val="black"/>
                </a:solidFill>
              </a:rPr>
              <a:t>за переезд в размере 20 </a:t>
            </a:r>
            <a:r>
              <a:rPr lang="ru-RU" dirty="0" err="1" smtClean="0">
                <a:solidFill>
                  <a:prstClr val="black"/>
                </a:solidFill>
              </a:rPr>
              <a:t>тыс.рублей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</a:rPr>
              <a:t>Отпуск 2 раза в год согласно графику.</a:t>
            </a: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prstClr val="black"/>
                </a:solidFill>
              </a:rPr>
              <a:t>Бесплатный проезд - один раз в 2 года до места проведения отпуска.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67" b="35670"/>
          <a:stretch/>
        </p:blipFill>
        <p:spPr>
          <a:xfrm>
            <a:off x="4199851" y="1844825"/>
            <a:ext cx="4845243" cy="431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876256" y="2120837"/>
            <a:ext cx="129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ДЕЙСТВУЕТ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0151" y="387092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7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3290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-80917"/>
            <a:ext cx="4949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Перспективы карьерного роста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7"/>
            <a:ext cx="8640960" cy="5904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655" y="5229200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ru-RU" b="1" dirty="0" smtClean="0">
                <a:solidFill>
                  <a:srgbClr val="C00000"/>
                </a:solidFill>
              </a:rPr>
              <a:t>Курсы повышения квалификации, административный рост - </a:t>
            </a:r>
            <a:r>
              <a:rPr lang="ru-RU" b="1" dirty="0" err="1" smtClean="0">
                <a:solidFill>
                  <a:srgbClr val="C00000"/>
                </a:solidFill>
              </a:rPr>
              <a:t>зав.ФАП</a:t>
            </a:r>
            <a:r>
              <a:rPr lang="ru-RU" b="1" dirty="0" smtClean="0">
                <a:solidFill>
                  <a:srgbClr val="C00000"/>
                </a:solidFill>
              </a:rPr>
              <a:t>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старший фельдшер бригады скорой помощи, продолжение образования в ВУЗе для получения профессии врача, фармацевта, психолога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 других смежных профессий.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3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0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Отделение восстановительного лечения при Баунтовской ЦРБ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74"/>
          <a:stretch/>
        </p:blipFill>
        <p:spPr>
          <a:xfrm>
            <a:off x="2771800" y="4853866"/>
            <a:ext cx="2124679" cy="183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3" y="4916906"/>
            <a:ext cx="2736304" cy="172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2" b="1364"/>
          <a:stretch/>
        </p:blipFill>
        <p:spPr>
          <a:xfrm>
            <a:off x="7109750" y="2780928"/>
            <a:ext cx="1829136" cy="187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00" y="4818947"/>
            <a:ext cx="2065271" cy="192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07" y="4853866"/>
            <a:ext cx="1886579" cy="178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57" y="400110"/>
            <a:ext cx="3026094" cy="201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58" r="9897" b="3879"/>
          <a:stretch/>
        </p:blipFill>
        <p:spPr>
          <a:xfrm>
            <a:off x="6069248" y="400110"/>
            <a:ext cx="2961420" cy="201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87199" y="476672"/>
            <a:ext cx="419557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Главное богатство этих мест – термальный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Источник сероводородно-кремнистой 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минеральной воды Горячего ключа</a:t>
            </a:r>
            <a:r>
              <a:rPr lang="ru-RU" sz="1400" b="1" dirty="0" smtClean="0">
                <a:solidFill>
                  <a:srgbClr val="C00000"/>
                </a:solidFill>
              </a:rPr>
              <a:t>.</a:t>
            </a:r>
            <a:endParaRPr lang="ru-RU" sz="1400" b="1" dirty="0">
              <a:solidFill>
                <a:srgbClr val="C00000"/>
              </a:solidFill>
            </a:endParaRPr>
          </a:p>
          <a:p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113" y="1316106"/>
            <a:ext cx="379892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Он чудесным образом исцеляет 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заболевания суставов, позвоночника, 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костно-мышечной системы, 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периферической нервной системы,</a:t>
            </a:r>
          </a:p>
          <a:p>
            <a:r>
              <a:rPr lang="ru-RU" sz="1400" dirty="0">
                <a:solidFill>
                  <a:srgbClr val="0070C0"/>
                </a:solidFill>
              </a:rPr>
              <a:t>п</a:t>
            </a:r>
            <a:r>
              <a:rPr lang="ru-RU" sz="1400" dirty="0" smtClean="0">
                <a:solidFill>
                  <a:srgbClr val="0070C0"/>
                </a:solidFill>
              </a:rPr>
              <a:t>ри гинекологических заболеваниях и астении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016" y="2366677"/>
            <a:ext cx="856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 свободное время вы можете посетить досуговой центр, где вы всегда сможете поиграть в бильярд и теннис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26053" y="2648610"/>
            <a:ext cx="5665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Сходить на экскурсию на гору </a:t>
            </a:r>
            <a:r>
              <a:rPr lang="ru-RU" sz="1600" b="1" i="1" dirty="0" err="1" smtClean="0">
                <a:solidFill>
                  <a:srgbClr val="002060"/>
                </a:solidFill>
              </a:rPr>
              <a:t>Хаптон</a:t>
            </a:r>
            <a:r>
              <a:rPr lang="ru-RU" sz="1600" b="1" i="1" dirty="0" smtClean="0">
                <a:solidFill>
                  <a:srgbClr val="002060"/>
                </a:solidFill>
              </a:rPr>
              <a:t> (потухший вулкан), 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водную экскурсию и самое главное на рыбалку!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54" y="2961257"/>
            <a:ext cx="2523479" cy="189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r="6322"/>
          <a:stretch/>
        </p:blipFill>
        <p:spPr>
          <a:xfrm>
            <a:off x="115150" y="3197821"/>
            <a:ext cx="1694045" cy="168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88" y="3278207"/>
            <a:ext cx="2417249" cy="161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118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3905" y="-8684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</a:t>
            </a:r>
            <a:r>
              <a:rPr lang="ru-RU" sz="2400" dirty="0" smtClean="0">
                <a:solidFill>
                  <a:schemeClr val="bg1"/>
                </a:solidFill>
              </a:rPr>
              <a:t>портивные и творческие коллеги и лучший профком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26119" r="38350" b="-1871"/>
          <a:stretch/>
        </p:blipFill>
        <p:spPr>
          <a:xfrm>
            <a:off x="3433062" y="4343802"/>
            <a:ext cx="2410519" cy="214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t="19687" r="18866" b="12762"/>
          <a:stretch/>
        </p:blipFill>
        <p:spPr>
          <a:xfrm>
            <a:off x="285720" y="500042"/>
            <a:ext cx="2971042" cy="180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8" y="4457897"/>
            <a:ext cx="2899416" cy="192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1" y="2391125"/>
            <a:ext cx="3024336" cy="200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15" y="4357694"/>
            <a:ext cx="3267385" cy="216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500042"/>
            <a:ext cx="2577710" cy="184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3" b="12230"/>
          <a:stretch/>
        </p:blipFill>
        <p:spPr>
          <a:xfrm>
            <a:off x="5940151" y="2214554"/>
            <a:ext cx="3203849" cy="211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23894" b="17859"/>
          <a:stretch/>
        </p:blipFill>
        <p:spPr>
          <a:xfrm>
            <a:off x="3357554" y="2357430"/>
            <a:ext cx="2559695" cy="1986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ноут\Desktop\фото2016\АИКА\20160402_13573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87225830" y="-8215394"/>
            <a:ext cx="4214842" cy="3908736"/>
          </a:xfrm>
          <a:prstGeom prst="rect">
            <a:avLst/>
          </a:prstGeom>
          <a:noFill/>
        </p:spPr>
      </p:pic>
      <p:pic>
        <p:nvPicPr>
          <p:cNvPr id="16" name="Picture 2" descr="C:\Users\ноут\Desktop\фото2017\конференция2017\DSC_000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8998" t="17661" r="11817" b="22562"/>
          <a:stretch>
            <a:fillRect/>
          </a:stretch>
        </p:blipFill>
        <p:spPr bwMode="auto">
          <a:xfrm>
            <a:off x="2714612" y="428603"/>
            <a:ext cx="3714776" cy="196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24837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510</TotalTime>
  <Words>537</Words>
  <Application>Microsoft Office PowerPoint</Application>
  <PresentationFormat>Экран (4:3)</PresentationFormat>
  <Paragraphs>104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NewsPrint</vt:lpstr>
      <vt:lpstr>ГБУЗ        «Баунтовская ЦРБ»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ГБУЗ «Баунтовская ЦРБ»</dc:title>
  <dc:creator>Олеся</dc:creator>
  <cp:lastModifiedBy>Олеся</cp:lastModifiedBy>
  <cp:revision>52</cp:revision>
  <dcterms:created xsi:type="dcterms:W3CDTF">2017-11-14T05:27:45Z</dcterms:created>
  <dcterms:modified xsi:type="dcterms:W3CDTF">2017-11-16T07:52:08Z</dcterms:modified>
</cp:coreProperties>
</file>